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gPJvW1NhL9Q1EcF3443e5nrOEs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431250" y="2304650"/>
            <a:ext cx="6138000" cy="556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l-PL" sz="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Lektura A.Lindgren “Bracia Lwie Serce”</a:t>
            </a:r>
            <a:r>
              <a:rPr b="0" i="0" lang="pl-PL" sz="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l-PL" sz="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 Polscy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Królowie 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l-PL" sz="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Rycerstwo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pl-PL" sz="8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- 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Przygotowania świąteczne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09097" y="8649930"/>
            <a:ext cx="3024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9100" y="9029700"/>
            <a:ext cx="3024000" cy="828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Klasowe Mikołajki.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Warsztaty robienia bombek.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Spotkanie świąteczne z rodzicami.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Pyjama party. Warsztaty ciasteczkowe.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15338" y="7603238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650" y="7963250"/>
            <a:ext cx="6160200" cy="633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/>
              <a:t>Kim byli Mieszko I, Kaziemierz Wielki, Władysław Jagiełło?</a:t>
            </a:r>
            <a:endParaRPr sz="800"/>
          </a:p>
          <a:p>
            <a:pPr indent="0" lvl="0" marL="0" marR="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/>
              <a:t>Kim był Zawisza Czarny? </a:t>
            </a:r>
            <a:endParaRPr sz="800"/>
          </a:p>
          <a:p>
            <a:pPr indent="0" lvl="0" marL="0" marR="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/>
              <a:t>Jakie cechy powinien posiadać rycerz? </a:t>
            </a:r>
            <a:endParaRPr sz="800"/>
          </a:p>
        </p:txBody>
      </p:sp>
      <p:sp>
        <p:nvSpPr>
          <p:cNvPr id="95" name="Google Shape;95;p1"/>
          <p:cNvSpPr txBox="1"/>
          <p:nvPr/>
        </p:nvSpPr>
        <p:spPr>
          <a:xfrm>
            <a:off x="3517950" y="8649925"/>
            <a:ext cx="3058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517950" y="9023900"/>
            <a:ext cx="3058800" cy="828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Przerwa świąteczna. 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III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MIESIĄC: 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grudzień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NAUCZYCIEL: 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Anna Kerdelewicz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22402" y="2937415"/>
            <a:ext cx="61557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21050" y="3645125"/>
            <a:ext cx="3024000" cy="111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</a:rPr>
              <a:t>Omawianie lektury "Bracia Lwie Serce" - plan wydarzeń.</a:t>
            </a:r>
            <a:endParaRPr sz="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</a:rPr>
              <a:t>Dyktando z ż.</a:t>
            </a:r>
            <a:endParaRPr sz="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</a:rPr>
              <a:t>Sztuka pisania - Życzenia świąteczne. Zaproszenie.</a:t>
            </a:r>
            <a:endParaRPr sz="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</a:rPr>
              <a:t>Czytanie tekstów o  średniowiecznych zamkach, turniejach rycerskich, </a:t>
            </a:r>
            <a:r>
              <a:rPr lang="pl-PL" sz="800">
                <a:solidFill>
                  <a:schemeClr val="dk1"/>
                </a:solidFill>
              </a:rPr>
              <a:t>rycerzach</a:t>
            </a:r>
            <a:r>
              <a:rPr lang="pl-PL" sz="800">
                <a:solidFill>
                  <a:schemeClr val="dk1"/>
                </a:solidFill>
              </a:rPr>
              <a:t>, honorze rycerskim. 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17300" y="5110000"/>
            <a:ext cx="3811800" cy="2424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</a:rPr>
              <a:t>Mieszko I, Kazimierz Wielki - zasługi dla Polski. c.d. </a:t>
            </a:r>
            <a:endParaRPr sz="8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</a:rPr>
              <a:t>Kim był Władysław Jagiełło i kiedy został królem Polski? Szukanie na mapie Polski miejscowości Grunwald. Oglądanie filmu edukacyjnego o Grunwaldzie. 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</a:rPr>
              <a:t>Próba świątecznego programu artystycznego. </a:t>
            </a:r>
            <a:endParaRPr sz="800">
              <a:solidFill>
                <a:schemeClr val="dk1"/>
              </a:solidFill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21047" y="3366445"/>
            <a:ext cx="30240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552875" y="3622000"/>
            <a:ext cx="3006600" cy="114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ct val="137500"/>
              <a:buFont typeface="Arial"/>
              <a:buNone/>
            </a:pPr>
            <a:r>
              <a:rPr lang="pl-PL" sz="800">
                <a:solidFill>
                  <a:schemeClr val="dk1"/>
                </a:solidFill>
              </a:rPr>
              <a:t>Rozwiązywanie złożonych zadań z treścią.</a:t>
            </a:r>
            <a:endParaRPr sz="800">
              <a:solidFill>
                <a:schemeClr val="dk1"/>
              </a:solidFill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ct val="137500"/>
              <a:buFont typeface="Arial"/>
              <a:buNone/>
            </a:pPr>
            <a:r>
              <a:rPr lang="pl-PL" sz="800">
                <a:solidFill>
                  <a:schemeClr val="dk1"/>
                </a:solidFill>
              </a:rPr>
              <a:t>Zadania różne - kolejność wykonywania działań, uzupełnianie drzewek i działań pod nimi, gry matematyczne - ukryty obrazek, kodowanie </a:t>
            </a:r>
            <a:r>
              <a:rPr lang="pl-PL" sz="800">
                <a:solidFill>
                  <a:schemeClr val="dk1"/>
                </a:solidFill>
              </a:rPr>
              <a:t>obrazków</a:t>
            </a:r>
            <a:r>
              <a:rPr lang="pl-PL" sz="800">
                <a:solidFill>
                  <a:schemeClr val="dk1"/>
                </a:solidFill>
              </a:rPr>
              <a:t>, rozwiązywanie łamigłówek, Sudoku matematyczne, Wykreślanki, krzyżówki matematyczne. Tabele i diagramy.Czytam ze zrozumieniem zadania matematyczne. Zadania z niedoborem lub nadmiarem danych.Świąteczne zakupy. Odszukiwanie sklepów na mapie. Używanie określeń : ulica równoległa i prostopadła; podliczanie wydatków za produkty; wyrażenia dwumianowane; przeliczanie dekagramów na gramy. Kodowanie własnych obrazków. </a:t>
            </a:r>
            <a:endParaRPr b="0" i="0" sz="800" u="none" cap="none" strike="noStrik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552875" y="3366450"/>
            <a:ext cx="30066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417300" y="4840000"/>
            <a:ext cx="38118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286250" y="5130675"/>
            <a:ext cx="2290500" cy="2403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</a:rPr>
              <a:t>Bałwanki - malowanie w stylu Vincentego Van Gogha. </a:t>
            </a:r>
            <a:endParaRPr sz="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Wykonywanie świątecznych kartek.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Lepienie świątecznych domków z gliny. Malowanie ich farbami.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4286225" y="4864750"/>
            <a:ext cx="22905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31249" y="193043"/>
            <a:ext cx="414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pl-PL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THE</a:t>
            </a:r>
            <a:r>
              <a:rPr b="1" i="0" lang="pl-PL" sz="2000" u="none" cap="none" strike="noStrike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pl-PL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INTERNATIONAL</a:t>
            </a:r>
            <a:r>
              <a:rPr b="1" i="0" lang="pl-PL" sz="2000" u="none" cap="none" strike="noStrike">
                <a:solidFill>
                  <a:srgbClr val="002060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pl-PL" sz="2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SCHOOL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 rotWithShape="1">
          <a:blip r:embed="rId3">
            <a:alphaModFix/>
          </a:blip>
          <a:srcRect b="30847" l="0" r="0" t="30843"/>
          <a:stretch/>
        </p:blipFill>
        <p:spPr>
          <a:xfrm>
            <a:off x="495350" y="37075"/>
            <a:ext cx="6000794" cy="17241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043" y="1076697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