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1326000" y="0"/>
            <a:ext cx="4907976" cy="2760725"/>
          </a:xfrm>
          <a:prstGeom prst="rect">
            <a:avLst/>
          </a:prstGeom>
          <a:noFill/>
          <a:ln>
            <a:noFill/>
          </a:ln>
        </p:spPr>
      </p:pic>
      <p:sp>
        <p:nvSpPr>
          <p:cNvPr id="55" name="Google Shape;55;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F0000"/>
                </a:solidFill>
                <a:latin typeface="Lobster Two"/>
                <a:ea typeface="Lobster Two"/>
                <a:cs typeface="Lobster Two"/>
                <a:sym typeface="Lobster Two"/>
              </a:rPr>
              <a:t>Grade 0 Newsletter - December in Review</a:t>
            </a:r>
            <a:endParaRPr sz="2400">
              <a:solidFill>
                <a:srgbClr val="FF0000"/>
              </a:solidFill>
              <a:latin typeface="Lobster Two"/>
              <a:ea typeface="Lobster Two"/>
              <a:cs typeface="Lobster Two"/>
              <a:sym typeface="Lobster Two"/>
            </a:endParaRPr>
          </a:p>
        </p:txBody>
      </p:sp>
      <p:sp>
        <p:nvSpPr>
          <p:cNvPr id="56" name="Google Shape;56;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7" name="Google Shape;57;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accent2"/>
                </a:solidFill>
                <a:latin typeface="Century Gothic"/>
                <a:ea typeface="Century Gothic"/>
                <a:cs typeface="Century Gothic"/>
                <a:sym typeface="Century Gothic"/>
              </a:rPr>
              <a:t>Christmas break is near! We had a great month celebrating St. Nicholas Day and welcoming the holiday season. We hope you enjoy our first Christmas performance!</a:t>
            </a:r>
            <a:endParaRPr sz="1200">
              <a:solidFill>
                <a:schemeClr val="accent2"/>
              </a:solidFill>
              <a:latin typeface="Century Gothic"/>
              <a:ea typeface="Century Gothic"/>
              <a:cs typeface="Century Gothic"/>
              <a:sym typeface="Century Gothic"/>
            </a:endParaRPr>
          </a:p>
        </p:txBody>
      </p:sp>
      <p:sp>
        <p:nvSpPr>
          <p:cNvPr id="58" name="Google Shape;58;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a:t>
            </a:r>
            <a:r>
              <a:rPr lang="pl" sz="1200">
                <a:solidFill>
                  <a:schemeClr val="dk1"/>
                </a:solidFill>
                <a:latin typeface="Century Gothic"/>
                <a:ea typeface="Century Gothic"/>
                <a:cs typeface="Century Gothic"/>
                <a:sym typeface="Century Gothic"/>
              </a:rPr>
              <a:t>continued addition and subtraction to ten and had practice skip counting! We wrote numbers 11-20 and counted objects to twenty too! We also began problem solving and </a:t>
            </a:r>
            <a:endParaRPr sz="1200">
              <a:solidFill>
                <a:schemeClr val="dk1"/>
              </a:solidFill>
              <a:latin typeface="Century Gothic"/>
              <a:ea typeface="Century Gothic"/>
              <a:cs typeface="Century Gothic"/>
              <a:sym typeface="Century Gothic"/>
            </a:endParaRPr>
          </a:p>
        </p:txBody>
      </p:sp>
      <p:sp>
        <p:nvSpPr>
          <p:cNvPr id="59" name="Google Shape;59;p13"/>
          <p:cNvSpPr txBox="1"/>
          <p:nvPr/>
        </p:nvSpPr>
        <p:spPr>
          <a:xfrm>
            <a:off x="4965025" y="2677325"/>
            <a:ext cx="2261100" cy="22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rPr lang="pl" sz="1200">
                <a:solidFill>
                  <a:schemeClr val="dk1"/>
                </a:solidFill>
                <a:latin typeface="Century Gothic"/>
                <a:ea typeface="Century Gothic"/>
                <a:cs typeface="Century Gothic"/>
                <a:sym typeface="Century Gothic"/>
              </a:rPr>
              <a:t>We learned more about one of the most colourful birds in the world: peacocks!. Students were asked to draw their most beautiful peacock, using a real feather to decorate their train. The final result turned out great. Next, we also discussed how wind can be used as a source of energy to do work for us. </a:t>
            </a:r>
            <a:endParaRPr sz="1200">
              <a:solidFill>
                <a:schemeClr val="accent2"/>
              </a:solidFill>
              <a:latin typeface="Century Gothic"/>
              <a:ea typeface="Century Gothic"/>
              <a:cs typeface="Century Gothic"/>
              <a:sym typeface="Century Gothic"/>
            </a:endParaRPr>
          </a:p>
        </p:txBody>
      </p:sp>
      <p:sp>
        <p:nvSpPr>
          <p:cNvPr id="60" name="Google Shape;60;p13"/>
          <p:cNvSpPr txBox="1"/>
          <p:nvPr/>
        </p:nvSpPr>
        <p:spPr>
          <a:xfrm>
            <a:off x="286275" y="4420625"/>
            <a:ext cx="21933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completed a mini-study on “The Polar Express” and practiced our spelling of Christmas words like “Santa,” “tree” and “bell!” We continued to build our reading and sight word skills with Christmas games and sentences. We learned about facts and opinions and wrote about our favorite season! </a:t>
            </a:r>
            <a:r>
              <a:rPr lang="pl" sz="1200">
                <a:solidFill>
                  <a:schemeClr val="dk1"/>
                </a:solidFill>
                <a:latin typeface="Century Gothic"/>
                <a:ea typeface="Century Gothic"/>
                <a:cs typeface="Century Gothic"/>
                <a:sym typeface="Century Gothic"/>
              </a:rPr>
              <a:t>Finally</a:t>
            </a:r>
            <a:r>
              <a:rPr lang="pl" sz="1200">
                <a:solidFill>
                  <a:schemeClr val="dk1"/>
                </a:solidFill>
                <a:latin typeface="Century Gothic"/>
                <a:ea typeface="Century Gothic"/>
                <a:cs typeface="Century Gothic"/>
                <a:sym typeface="Century Gothic"/>
              </a:rPr>
              <a:t>, we sorted objects into categories.</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2603875" y="4458725"/>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This month we learned about Christmas traditions in three different countries: Sweden, the </a:t>
            </a:r>
            <a:r>
              <a:rPr lang="pl" sz="1200">
                <a:solidFill>
                  <a:schemeClr val="dk1"/>
                </a:solidFill>
                <a:latin typeface="Century Gothic"/>
                <a:ea typeface="Century Gothic"/>
                <a:cs typeface="Century Gothic"/>
                <a:sym typeface="Century Gothic"/>
              </a:rPr>
              <a:t>Philippines</a:t>
            </a:r>
            <a:r>
              <a:rPr lang="pl" sz="1200">
                <a:solidFill>
                  <a:schemeClr val="dk1"/>
                </a:solidFill>
                <a:latin typeface="Century Gothic"/>
                <a:ea typeface="Century Gothic"/>
                <a:cs typeface="Century Gothic"/>
                <a:sym typeface="Century Gothic"/>
              </a:rPr>
              <a:t> and Mexico! We colored Filipino “parols,” made crowns for St. Lucia’s Day and listened to the story “T’was Nochebuena.” We took a virtual field trip to see decorations in all three places!</a:t>
            </a:r>
            <a:endParaRPr sz="1200">
              <a:solidFill>
                <a:schemeClr val="dk1"/>
              </a:solidFill>
              <a:latin typeface="Century Gothic"/>
              <a:ea typeface="Century Gothic"/>
              <a:cs typeface="Century Gothic"/>
              <a:sym typeface="Century Gothic"/>
            </a:endParaRPr>
          </a:p>
        </p:txBody>
      </p:sp>
      <p:sp>
        <p:nvSpPr>
          <p:cNvPr id="62" name="Google Shape;62;p13"/>
          <p:cNvSpPr txBox="1"/>
          <p:nvPr/>
        </p:nvSpPr>
        <p:spPr>
          <a:xfrm>
            <a:off x="5017400" y="5289725"/>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Tis the season of holiday crafts! We wrote a letter to Santa, made tear paper Santas, colored our own paper ornaments. We also made sweet gifts for our parents - get excited for a Christmas party surprise!</a:t>
            </a:r>
            <a:endParaRPr b="1" sz="1200">
              <a:solidFill>
                <a:schemeClr val="accent2"/>
              </a:solidFill>
              <a:latin typeface="Caveat"/>
              <a:ea typeface="Caveat"/>
              <a:cs typeface="Caveat"/>
              <a:sym typeface="Caveat"/>
            </a:endParaRPr>
          </a:p>
        </p:txBody>
      </p:sp>
      <p:sp>
        <p:nvSpPr>
          <p:cNvPr id="63" name="Google Shape;63;p13"/>
          <p:cNvSpPr txBox="1"/>
          <p:nvPr/>
        </p:nvSpPr>
        <p:spPr>
          <a:xfrm>
            <a:off x="239097" y="753125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F0000"/>
                </a:solidFill>
                <a:latin typeface="Lobster Two"/>
                <a:ea typeface="Lobster Two"/>
                <a:cs typeface="Lobster Two"/>
                <a:sym typeface="Lobster Two"/>
              </a:rPr>
              <a:t>Pictures, pictures, pictures!</a:t>
            </a:r>
            <a:endParaRPr sz="2000">
              <a:solidFill>
                <a:srgbClr val="FF0000"/>
              </a:solidFill>
              <a:latin typeface="Lobster Two"/>
              <a:ea typeface="Lobster Two"/>
              <a:cs typeface="Lobster Two"/>
              <a:sym typeface="Lobster Two"/>
            </a:endParaRPr>
          </a:p>
        </p:txBody>
      </p:sp>
      <p:sp>
        <p:nvSpPr>
          <p:cNvPr id="64" name="Google Shape;64;p13"/>
          <p:cNvSpPr txBox="1"/>
          <p:nvPr/>
        </p:nvSpPr>
        <p:spPr>
          <a:xfrm>
            <a:off x="5186900" y="7249975"/>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5" name="Google Shape;65;p13"/>
          <p:cNvSpPr txBox="1"/>
          <p:nvPr/>
        </p:nvSpPr>
        <p:spPr>
          <a:xfrm>
            <a:off x="5093600" y="7542725"/>
            <a:ext cx="2295300" cy="276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December 23rd-31st - Christmas Break (School Closed)</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January 1st- New Year’s Day (School Closed)</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January 2nd-3rd - Days Off</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January 6th - Epiphany (School Closed)</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January 27th - Grader 0 Group Parent Meeting</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February 3rd-14th - Winter Break</a:t>
            </a:r>
            <a:endParaRPr sz="1200">
              <a:solidFill>
                <a:schemeClr val="dk1"/>
              </a:solidFill>
              <a:latin typeface="Century Gothic"/>
              <a:ea typeface="Century Gothic"/>
              <a:cs typeface="Century Gothic"/>
              <a:sym typeface="Century Gothic"/>
            </a:endParaRPr>
          </a:p>
        </p:txBody>
      </p:sp>
      <p:sp>
        <p:nvSpPr>
          <p:cNvPr id="66" name="Google Shape;66;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7" name="Google Shape;67;p13"/>
          <p:cNvPicPr preferRelativeResize="0"/>
          <p:nvPr/>
        </p:nvPicPr>
        <p:blipFill>
          <a:blip r:embed="rId4">
            <a:alphaModFix/>
          </a:blip>
          <a:stretch>
            <a:fillRect/>
          </a:stretch>
        </p:blipFill>
        <p:spPr>
          <a:xfrm rot="-5400000">
            <a:off x="2527363" y="7692263"/>
            <a:ext cx="3067300" cy="2065175"/>
          </a:xfrm>
          <a:prstGeom prst="rect">
            <a:avLst/>
          </a:prstGeom>
          <a:noFill/>
          <a:ln>
            <a:noFill/>
          </a:ln>
        </p:spPr>
      </p:pic>
      <p:pic>
        <p:nvPicPr>
          <p:cNvPr id="68" name="Google Shape;68;p13"/>
          <p:cNvPicPr preferRelativeResize="0"/>
          <p:nvPr/>
        </p:nvPicPr>
        <p:blipFill rotWithShape="1">
          <a:blip r:embed="rId5">
            <a:alphaModFix/>
          </a:blip>
          <a:srcRect b="7106" l="0" r="0" t="0"/>
          <a:stretch/>
        </p:blipFill>
        <p:spPr>
          <a:xfrm>
            <a:off x="173100" y="8367950"/>
            <a:ext cx="2688824" cy="1873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