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193F1"/>
                </a:solidFill>
                <a:latin typeface="Lobster Two"/>
                <a:ea typeface="Lobster Two"/>
                <a:cs typeface="Lobster Two"/>
                <a:sym typeface="Lobster Two"/>
              </a:rPr>
              <a:t>Grade #1 Newsletter - January in Review</a:t>
            </a:r>
            <a:endParaRPr sz="2400">
              <a:solidFill>
                <a:srgbClr val="F193F1"/>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b="1" lang="pl" sz="1200">
                <a:solidFill>
                  <a:schemeClr val="accent2"/>
                </a:solidFill>
                <a:latin typeface="Century Gothic"/>
                <a:ea typeface="Century Gothic"/>
                <a:cs typeface="Century Gothic"/>
                <a:sym typeface="Century Gothic"/>
              </a:rPr>
              <a:t>We welcomed 2025 by finishing up our unit on Celebrations around the world and learning about the Lunar New Year!</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None/>
            </a:pPr>
            <a:r>
              <a:rPr b="1" lang="pl" sz="1200">
                <a:solidFill>
                  <a:schemeClr val="dk1"/>
                </a:solidFill>
                <a:latin typeface="Century Gothic"/>
                <a:ea typeface="Century Gothic"/>
                <a:cs typeface="Century Gothic"/>
                <a:sym typeface="Century Gothic"/>
              </a:rPr>
              <a:t>We learned how to measure objects using non standard units and and measured objects around the classroom. We also looked at 2D shapes in depth.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677325"/>
            <a:ext cx="2261100" cy="22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0"/>
              </a:spcAft>
              <a:buNone/>
            </a:pPr>
            <a:r>
              <a:rPr b="1" lang="pl" sz="1200">
                <a:solidFill>
                  <a:schemeClr val="dk1"/>
                </a:solidFill>
                <a:latin typeface="Century Gothic"/>
                <a:ea typeface="Century Gothic"/>
                <a:cs typeface="Century Gothic"/>
                <a:sym typeface="Century Gothic"/>
              </a:rPr>
              <a:t>This month, we looked at natural and built structures and learned about the different kinds of materials used to make things, like plastic, wood, and metal. Our activities helped us explore how these materials are used to build the objects and structures around us</a:t>
            </a:r>
            <a:r>
              <a:rPr lang="pl" sz="1200">
                <a:solidFill>
                  <a:schemeClr val="dk1"/>
                </a:solidFill>
                <a:highlight>
                  <a:srgbClr val="FFFFFF"/>
                </a:highlight>
                <a:latin typeface="Times New Roman"/>
                <a:ea typeface="Times New Roman"/>
                <a:cs typeface="Times New Roman"/>
                <a:sym typeface="Times New Roman"/>
              </a:rPr>
              <a:t>.</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86275" y="4420625"/>
            <a:ext cx="21933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We learned about verbs, nouns and adjectives. We wrote a descriptive paragraph about ourselves using adjectives. We also learned  the simple present and how to turn </a:t>
            </a:r>
            <a:r>
              <a:rPr b="1" lang="pl" sz="1200">
                <a:solidFill>
                  <a:schemeClr val="dk1"/>
                </a:solidFill>
                <a:latin typeface="Century Gothic"/>
                <a:ea typeface="Century Gothic"/>
                <a:cs typeface="Century Gothic"/>
                <a:sym typeface="Century Gothic"/>
              </a:rPr>
              <a:t>sentences</a:t>
            </a:r>
            <a:r>
              <a:rPr b="1" lang="pl" sz="1200">
                <a:solidFill>
                  <a:schemeClr val="dk1"/>
                </a:solidFill>
                <a:latin typeface="Century Gothic"/>
                <a:ea typeface="Century Gothic"/>
                <a:cs typeface="Century Gothic"/>
                <a:sym typeface="Century Gothic"/>
              </a:rPr>
              <a:t> into negatives.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2603875" y="4458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We talked about teamwork and how we can become more responsible as we move into the second semester. We also learned the story of Chinese New Year.</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2" name="Google Shape;62;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0"/>
              </a:spcAft>
              <a:buNone/>
            </a:pPr>
            <a:r>
              <a:rPr b="1" lang="pl" sz="1200">
                <a:solidFill>
                  <a:schemeClr val="dk1"/>
                </a:solidFill>
                <a:latin typeface="Century Gothic"/>
                <a:ea typeface="Century Gothic"/>
                <a:cs typeface="Century Gothic"/>
                <a:sym typeface="Century Gothic"/>
              </a:rPr>
              <a:t>Our artist profiles for this month were: Keith Haring where students made artwork in his infamous </a:t>
            </a:r>
            <a:r>
              <a:rPr b="1" lang="pl" sz="1200">
                <a:solidFill>
                  <a:schemeClr val="dk1"/>
                </a:solidFill>
                <a:latin typeface="Century Gothic"/>
                <a:ea typeface="Century Gothic"/>
                <a:cs typeface="Century Gothic"/>
                <a:sym typeface="Century Gothic"/>
              </a:rPr>
              <a:t>graffiti</a:t>
            </a:r>
            <a:r>
              <a:rPr b="1" lang="pl" sz="1200">
                <a:solidFill>
                  <a:schemeClr val="dk1"/>
                </a:solidFill>
                <a:latin typeface="Century Gothic"/>
                <a:ea typeface="Century Gothic"/>
                <a:cs typeface="Century Gothic"/>
                <a:sym typeface="Century Gothic"/>
              </a:rPr>
              <a:t> style and Georgia O’Keeffe. We also made crafts to celebrate the Lunar New Year.</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3" name="Google Shape;63;p13"/>
          <p:cNvSpPr txBox="1"/>
          <p:nvPr/>
        </p:nvSpPr>
        <p:spPr>
          <a:xfrm>
            <a:off x="64972" y="6449825"/>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193F1"/>
                </a:solidFill>
                <a:latin typeface="Lobster Two"/>
                <a:ea typeface="Lobster Two"/>
                <a:cs typeface="Lobster Two"/>
                <a:sym typeface="Lobster Two"/>
              </a:rPr>
              <a:t>Pictures, pictures, pictures!</a:t>
            </a:r>
            <a:endParaRPr sz="2000">
              <a:solidFill>
                <a:srgbClr val="F193F1"/>
              </a:solidFill>
              <a:latin typeface="Lobster Two"/>
              <a:ea typeface="Lobster Two"/>
              <a:cs typeface="Lobster Two"/>
              <a:sym typeface="Lobster Two"/>
            </a:endParaRPr>
          </a:p>
        </p:txBody>
      </p:sp>
      <p:sp>
        <p:nvSpPr>
          <p:cNvPr id="64" name="Google Shape;64;p13"/>
          <p:cNvSpPr txBox="1"/>
          <p:nvPr/>
        </p:nvSpPr>
        <p:spPr>
          <a:xfrm>
            <a:off x="5186900" y="72499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093600" y="7542725"/>
            <a:ext cx="2295300" cy="27606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a:t>
            </a:r>
            <a:r>
              <a:rPr lang="pl" sz="1200">
                <a:solidFill>
                  <a:schemeClr val="dk1"/>
                </a:solidFill>
                <a:latin typeface="Century Gothic"/>
                <a:ea typeface="Century Gothic"/>
                <a:cs typeface="Century Gothic"/>
                <a:sym typeface="Century Gothic"/>
              </a:rPr>
              <a:t> 20th - Start of the ‘Going Places’ class project</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3rd - 14th - Winter Break</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March 20th - Spelling Bee (Class round)</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March 27th - Spelling Bee (Finals)</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rotWithShape="1">
          <a:blip r:embed="rId4">
            <a:alphaModFix/>
          </a:blip>
          <a:srcRect b="-6320" l="17170" r="0" t="27710"/>
          <a:stretch/>
        </p:blipFill>
        <p:spPr>
          <a:xfrm>
            <a:off x="3079950" y="7613873"/>
            <a:ext cx="1795622" cy="2272200"/>
          </a:xfrm>
          <a:prstGeom prst="rect">
            <a:avLst/>
          </a:prstGeom>
          <a:noFill/>
          <a:ln>
            <a:noFill/>
          </a:ln>
        </p:spPr>
      </p:pic>
      <p:pic>
        <p:nvPicPr>
          <p:cNvPr id="68" name="Google Shape;68;p13"/>
          <p:cNvPicPr preferRelativeResize="0"/>
          <p:nvPr/>
        </p:nvPicPr>
        <p:blipFill rotWithShape="1">
          <a:blip r:embed="rId5">
            <a:alphaModFix/>
          </a:blip>
          <a:srcRect b="0" l="11670" r="11246" t="0"/>
          <a:stretch/>
        </p:blipFill>
        <p:spPr>
          <a:xfrm>
            <a:off x="112575" y="7564075"/>
            <a:ext cx="2749338" cy="2371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